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5"/>
  </p:notesMasterIdLst>
  <p:sldIdLst>
    <p:sldId id="256" r:id="rId2"/>
    <p:sldId id="311" r:id="rId3"/>
    <p:sldId id="263" r:id="rId4"/>
    <p:sldId id="305" r:id="rId5"/>
    <p:sldId id="258" r:id="rId6"/>
    <p:sldId id="264" r:id="rId7"/>
    <p:sldId id="259" r:id="rId8"/>
    <p:sldId id="261" r:id="rId9"/>
    <p:sldId id="260" r:id="rId10"/>
    <p:sldId id="306" r:id="rId11"/>
    <p:sldId id="265" r:id="rId12"/>
    <p:sldId id="266" r:id="rId13"/>
    <p:sldId id="302" r:id="rId14"/>
    <p:sldId id="268" r:id="rId15"/>
    <p:sldId id="269" r:id="rId16"/>
    <p:sldId id="270" r:id="rId17"/>
    <p:sldId id="271" r:id="rId18"/>
    <p:sldId id="272" r:id="rId19"/>
    <p:sldId id="273" r:id="rId20"/>
    <p:sldId id="308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2BE5F-A8F1-4C24-AC1F-C3666C26D72F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17AE8B-EEB2-4F15-A0DD-3301F2A1E4C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924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7FD4F-95DD-4D52-9921-EFD155A67DD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39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260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213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40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1571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5996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9837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247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7565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24362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44692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77801" y="177800"/>
            <a:ext cx="5712361" cy="6508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6103918" y="177801"/>
            <a:ext cx="5926159" cy="650875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5922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791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047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287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774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25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6789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58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9614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C782EC3-CB19-43FC-825D-F3A9D35F01BC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C493F3-62B9-454D-BD04-2850DBF029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59190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marion.bourdeau@univ-lyon3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" TargetMode="External"/><Relationship Id="rId2" Type="http://schemas.openxmlformats.org/officeDocument/2006/relationships/hyperlink" Target="http://www.bbc.co.uk/history/british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v.uk/government/how-government-work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franceculture.fr/emissions/series/grande-bretagne-keep-calm-and-carry?fbclid=IwAR3OKLW2J2ihQVR7ImEuBJro6G3wAFo0jsyR5VRlE_U2Dgb0VErUZwBcpmo" TargetMode="Externa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CM Géo éco UK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LEA1 semestre 2 2020-2021 – </a:t>
            </a:r>
            <a:r>
              <a:rPr lang="fr-FR" dirty="0" err="1"/>
              <a:t>UniversitÉ</a:t>
            </a:r>
            <a:r>
              <a:rPr lang="fr-FR" dirty="0"/>
              <a:t> jean moulin </a:t>
            </a:r>
            <a:r>
              <a:rPr lang="fr-FR" dirty="0" err="1"/>
              <a:t>lyon</a:t>
            </a:r>
            <a:r>
              <a:rPr lang="fr-FR" dirty="0"/>
              <a:t> 3</a:t>
            </a:r>
          </a:p>
          <a:p>
            <a:r>
              <a:rPr lang="fr-FR" dirty="0"/>
              <a:t>M. </a:t>
            </a:r>
            <a:r>
              <a:rPr lang="fr-FR" dirty="0" err="1"/>
              <a:t>Bourdeau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6939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4662" y="567018"/>
            <a:ext cx="10936288" cy="56432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2800" dirty="0"/>
          </a:p>
          <a:p>
            <a:r>
              <a:rPr lang="fr-FR" sz="2800" dirty="0" err="1"/>
              <a:t>Besides</a:t>
            </a:r>
            <a:r>
              <a:rPr lang="fr-FR" sz="2800" dirty="0"/>
              <a:t> Brexit, </a:t>
            </a:r>
            <a:r>
              <a:rPr lang="fr-FR" sz="2800" dirty="0" err="1"/>
              <a:t>what</a:t>
            </a:r>
            <a:r>
              <a:rPr lang="fr-FR" sz="2800" dirty="0"/>
              <a:t> first </a:t>
            </a:r>
            <a:r>
              <a:rPr lang="fr-FR" sz="2800" dirty="0" err="1"/>
              <a:t>comes</a:t>
            </a:r>
            <a:r>
              <a:rPr lang="fr-FR" sz="2800" dirty="0"/>
              <a:t> to </a:t>
            </a:r>
            <a:r>
              <a:rPr lang="fr-FR" sz="2800" dirty="0" err="1"/>
              <a:t>your</a:t>
            </a:r>
            <a:r>
              <a:rPr lang="fr-FR" sz="2800" dirty="0"/>
              <a:t> </a:t>
            </a:r>
            <a:r>
              <a:rPr lang="fr-FR" sz="2800" dirty="0" err="1"/>
              <a:t>mind</a:t>
            </a:r>
            <a:r>
              <a:rPr lang="fr-FR" sz="2800" dirty="0"/>
              <a:t> </a:t>
            </a:r>
            <a:r>
              <a:rPr lang="fr-FR" sz="2800" dirty="0" err="1"/>
              <a:t>when</a:t>
            </a:r>
            <a:r>
              <a:rPr lang="fr-FR" sz="2800" dirty="0"/>
              <a:t> </a:t>
            </a:r>
            <a:r>
              <a:rPr lang="fr-FR" sz="2800" dirty="0" err="1"/>
              <a:t>you</a:t>
            </a:r>
            <a:r>
              <a:rPr lang="fr-FR" sz="2800" dirty="0"/>
              <a:t> </a:t>
            </a:r>
            <a:r>
              <a:rPr lang="fr-FR" sz="2800" dirty="0" err="1"/>
              <a:t>think</a:t>
            </a:r>
            <a:r>
              <a:rPr lang="fr-FR" sz="2800" dirty="0"/>
              <a:t> about</a:t>
            </a:r>
          </a:p>
          <a:p>
            <a:endParaRPr lang="fr-FR" sz="2800" dirty="0"/>
          </a:p>
          <a:p>
            <a:pPr lvl="1"/>
            <a:r>
              <a:rPr lang="fr-FR" sz="2400" dirty="0"/>
              <a:t>The UK?</a:t>
            </a:r>
          </a:p>
          <a:p>
            <a:pPr lvl="1"/>
            <a:endParaRPr lang="fr-FR" sz="2400" dirty="0"/>
          </a:p>
          <a:p>
            <a:pPr lvl="1"/>
            <a:r>
              <a:rPr lang="fr-FR" sz="2400" dirty="0"/>
              <a:t>Scotland?</a:t>
            </a:r>
          </a:p>
          <a:p>
            <a:pPr lvl="1"/>
            <a:endParaRPr lang="fr-FR" sz="2400" dirty="0"/>
          </a:p>
          <a:p>
            <a:pPr lvl="1"/>
            <a:r>
              <a:rPr lang="fr-FR" sz="2400" dirty="0"/>
              <a:t>Wales?</a:t>
            </a:r>
          </a:p>
          <a:p>
            <a:pPr lvl="1"/>
            <a:endParaRPr lang="fr-FR" sz="2400" dirty="0"/>
          </a:p>
          <a:p>
            <a:pPr lvl="1"/>
            <a:r>
              <a:rPr lang="fr-FR" sz="2400" dirty="0"/>
              <a:t>Ireland? </a:t>
            </a:r>
          </a:p>
        </p:txBody>
      </p:sp>
    </p:spTree>
    <p:extLst>
      <p:ext uri="{BB962C8B-B14F-4D97-AF65-F5344CB8AC3E}">
        <p14:creationId xmlns:p14="http://schemas.microsoft.com/office/powerpoint/2010/main" val="3708771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9245" y="583731"/>
            <a:ext cx="11256136" cy="5242594"/>
          </a:xfrm>
        </p:spPr>
        <p:txBody>
          <a:bodyPr/>
          <a:lstStyle/>
          <a:p>
            <a:pPr algn="ctr"/>
            <a:r>
              <a:rPr lang="fr-FR" sz="6000" b="1" dirty="0">
                <a:solidFill>
                  <a:schemeClr val="tx1"/>
                </a:solidFill>
                <a:ea typeface="Century Schoolbook" charset="0"/>
              </a:rPr>
              <a:t>	Part 1:</a:t>
            </a:r>
            <a:br>
              <a:rPr lang="fr-FR" sz="6000" b="1" dirty="0">
                <a:solidFill>
                  <a:schemeClr val="tx1"/>
                </a:solidFill>
                <a:ea typeface="Century Schoolbook" charset="0"/>
              </a:rPr>
            </a:br>
            <a:br>
              <a:rPr lang="fr-FR" sz="6000" b="1" dirty="0">
                <a:solidFill>
                  <a:schemeClr val="tx1"/>
                </a:solidFill>
                <a:ea typeface="Century Schoolbook" charset="0"/>
              </a:rPr>
            </a:br>
            <a:r>
              <a:rPr lang="fr-FR" sz="7200" b="1" dirty="0">
                <a:solidFill>
                  <a:schemeClr val="tx1"/>
                </a:solidFill>
                <a:ea typeface="Century Schoolbook" charset="0"/>
              </a:rPr>
              <a:t>General Introduction</a:t>
            </a:r>
            <a:endParaRPr lang="fr-FR" sz="7200" dirty="0">
              <a:solidFill>
                <a:schemeClr val="tx1"/>
              </a:solidFill>
              <a:ea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05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tx1"/>
                </a:solidFill>
              </a:rPr>
              <a:t>Contents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1600201"/>
            <a:ext cx="1110302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4000" b="1" dirty="0">
              <a:ea typeface="Century Schoolbook" charset="0"/>
            </a:endParaRPr>
          </a:p>
          <a:p>
            <a:pPr marL="0" indent="0">
              <a:buNone/>
            </a:pPr>
            <a:r>
              <a:rPr lang="fr-FR" sz="4000" b="1" dirty="0">
                <a:ea typeface="Century Schoolbook" charset="0"/>
              </a:rPr>
              <a:t>1. Basic </a:t>
            </a:r>
            <a:r>
              <a:rPr lang="fr-FR" sz="4000" b="1" dirty="0" err="1">
                <a:ea typeface="Century Schoolbook" charset="0"/>
              </a:rPr>
              <a:t>Geographical</a:t>
            </a:r>
            <a:r>
              <a:rPr lang="fr-FR" sz="4000" b="1" dirty="0">
                <a:ea typeface="Century Schoolbook" charset="0"/>
              </a:rPr>
              <a:t> and </a:t>
            </a:r>
            <a:r>
              <a:rPr lang="fr-FR" sz="4000" b="1" dirty="0" err="1">
                <a:ea typeface="Century Schoolbook" charset="0"/>
              </a:rPr>
              <a:t>Historical</a:t>
            </a:r>
            <a:r>
              <a:rPr lang="fr-FR" sz="4000" b="1" dirty="0">
                <a:ea typeface="Century Schoolbook" charset="0"/>
              </a:rPr>
              <a:t> Data</a:t>
            </a:r>
          </a:p>
          <a:p>
            <a:pPr marL="0" indent="0">
              <a:buNone/>
            </a:pPr>
            <a:endParaRPr lang="fr-FR" sz="4000" b="1" dirty="0">
              <a:ea typeface="Century Schoolbook" charset="0"/>
            </a:endParaRPr>
          </a:p>
          <a:p>
            <a:pPr marL="0" indent="0">
              <a:buNone/>
            </a:pPr>
            <a:r>
              <a:rPr lang="fr-FR" sz="4000" b="1" dirty="0">
                <a:ea typeface="Century Schoolbook" charset="0"/>
              </a:rPr>
              <a:t>2. </a:t>
            </a:r>
            <a:r>
              <a:rPr lang="fr-FR" sz="4000" b="1" dirty="0" err="1">
                <a:ea typeface="Century Schoolbook" charset="0"/>
              </a:rPr>
              <a:t>Some</a:t>
            </a:r>
            <a:r>
              <a:rPr lang="fr-FR" sz="4000" b="1" dirty="0">
                <a:ea typeface="Century Schoolbook" charset="0"/>
              </a:rPr>
              <a:t> </a:t>
            </a:r>
            <a:r>
              <a:rPr lang="fr-FR" sz="4000" b="1" dirty="0" err="1">
                <a:ea typeface="Century Schoolbook" charset="0"/>
              </a:rPr>
              <a:t>Constitutional</a:t>
            </a:r>
            <a:r>
              <a:rPr lang="fr-FR" sz="4000" b="1" dirty="0">
                <a:ea typeface="Century Schoolbook" charset="0"/>
              </a:rPr>
              <a:t> </a:t>
            </a:r>
            <a:r>
              <a:rPr lang="fr-FR" sz="4000" b="1" dirty="0" err="1">
                <a:ea typeface="Century Schoolbook" charset="0"/>
              </a:rPr>
              <a:t>Remarks</a:t>
            </a:r>
            <a:endParaRPr lang="fr-FR" sz="4000" b="1" dirty="0">
              <a:ea typeface="Century Schoolbook" charset="0"/>
            </a:endParaRPr>
          </a:p>
          <a:p>
            <a:pPr marL="0" indent="0">
              <a:buNone/>
            </a:pPr>
            <a:endParaRPr lang="fr-FR" sz="4000" b="1" dirty="0">
              <a:ea typeface="Century Schoolbook" charset="0"/>
            </a:endParaRPr>
          </a:p>
          <a:p>
            <a:pPr marL="0" indent="0">
              <a:buNone/>
            </a:pPr>
            <a:r>
              <a:rPr lang="fr-FR" sz="4000" b="1" dirty="0">
                <a:ea typeface="Century Schoolbook" charset="0"/>
              </a:rPr>
              <a:t>3. Population and </a:t>
            </a:r>
            <a:r>
              <a:rPr lang="fr-FR" sz="4000" b="1" dirty="0" err="1">
                <a:ea typeface="Century Schoolbook" charset="0"/>
              </a:rPr>
              <a:t>linguistics</a:t>
            </a:r>
            <a:endParaRPr lang="fr-FR" sz="4000" b="1" dirty="0">
              <a:ea typeface="Century Schoolbook" charset="0"/>
            </a:endParaRPr>
          </a:p>
          <a:p>
            <a:endParaRPr lang="fr-FR" dirty="0">
              <a:ea typeface="Century School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469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4826" y="2030428"/>
            <a:ext cx="10881462" cy="1400530"/>
          </a:xfrm>
        </p:spPr>
        <p:txBody>
          <a:bodyPr/>
          <a:lstStyle/>
          <a:p>
            <a:pPr algn="ctr"/>
            <a:br>
              <a:rPr lang="fr-FR" b="1" dirty="0">
                <a:solidFill>
                  <a:schemeClr val="tx1"/>
                </a:solidFill>
                <a:ea typeface="Century Schoolbook" charset="0"/>
              </a:rPr>
            </a:br>
            <a:r>
              <a:rPr lang="fr-FR" b="1" dirty="0">
                <a:solidFill>
                  <a:schemeClr val="tx1"/>
                </a:solidFill>
                <a:ea typeface="Century Schoolbook" charset="0"/>
              </a:rPr>
              <a:t>1. </a:t>
            </a:r>
            <a:r>
              <a:rPr lang="fr-FR" sz="4000" b="1" dirty="0">
                <a:solidFill>
                  <a:schemeClr val="tx1"/>
                </a:solidFill>
                <a:ea typeface="Century Schoolbook" charset="0"/>
              </a:rPr>
              <a:t>BASIC GEOGRAPHICAL AND HISTORICAL DATA</a:t>
            </a:r>
            <a:br>
              <a:rPr lang="fr-FR" b="1" dirty="0">
                <a:solidFill>
                  <a:schemeClr val="tx1"/>
                </a:solidFill>
                <a:ea typeface="Century Schoolbook" charset="0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3130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DC252F8-00B0-BF45-96F5-ECB34B8DAB2D}"/>
              </a:ext>
            </a:extLst>
          </p:cNvPr>
          <p:cNvSpPr txBox="1"/>
          <p:nvPr/>
        </p:nvSpPr>
        <p:spPr>
          <a:xfrm>
            <a:off x="407368" y="710531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cap="small" dirty="0">
                <a:solidFill>
                  <a:srgbClr val="92D050"/>
                </a:solidFill>
                <a:latin typeface="Arial" panose="020B0604020202020204" pitchFamily="34" charset="0"/>
                <a:ea typeface="Century Schoolbook" charset="0"/>
                <a:cs typeface="Arial" panose="020B0604020202020204" pitchFamily="34" charset="0"/>
              </a:rPr>
              <a:t>Great Britain? 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E4BCF1-5F12-C34F-B8F4-BE47C2F500C4}"/>
              </a:ext>
            </a:extLst>
          </p:cNvPr>
          <p:cNvSpPr/>
          <p:nvPr/>
        </p:nvSpPr>
        <p:spPr>
          <a:xfrm>
            <a:off x="6221200" y="403148"/>
            <a:ext cx="299152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800" cap="small" dirty="0">
                <a:solidFill>
                  <a:srgbClr val="00B0F0"/>
                </a:solidFill>
                <a:latin typeface="Arial" panose="020B0604020202020204" pitchFamily="34" charset="0"/>
                <a:ea typeface="Century Schoolbook" charset="0"/>
                <a:cs typeface="Arial" panose="020B0604020202020204" pitchFamily="34" charset="0"/>
              </a:rPr>
              <a:t>England?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41F2A7-3697-5A47-822E-ED208A244EBF}"/>
              </a:ext>
            </a:extLst>
          </p:cNvPr>
          <p:cNvSpPr/>
          <p:nvPr/>
        </p:nvSpPr>
        <p:spPr>
          <a:xfrm>
            <a:off x="2349849" y="1685594"/>
            <a:ext cx="78101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6000" cap="small" dirty="0">
                <a:solidFill>
                  <a:srgbClr val="FFFF00"/>
                </a:solidFill>
                <a:latin typeface="Arial" panose="020B0604020202020204" pitchFamily="34" charset="0"/>
                <a:ea typeface="Century Schoolbook" charset="0"/>
                <a:cs typeface="Arial" panose="020B0604020202020204" pitchFamily="34" charset="0"/>
              </a:rPr>
              <a:t>The United Kingdom?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77D85B-3577-0443-8F2C-0F8819F535F8}"/>
              </a:ext>
            </a:extLst>
          </p:cNvPr>
          <p:cNvSpPr/>
          <p:nvPr/>
        </p:nvSpPr>
        <p:spPr>
          <a:xfrm>
            <a:off x="6347288" y="3158921"/>
            <a:ext cx="495199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4400" cap="small" dirty="0">
                <a:solidFill>
                  <a:srgbClr val="FFC000"/>
                </a:solidFill>
                <a:latin typeface="Arial" panose="020B0604020202020204" pitchFamily="34" charset="0"/>
                <a:ea typeface="Century Schoolbook" charset="0"/>
                <a:cs typeface="Arial" panose="020B0604020202020204" pitchFamily="34" charset="0"/>
              </a:rPr>
              <a:t>The British Isles?</a:t>
            </a:r>
          </a:p>
        </p:txBody>
      </p:sp>
      <p:pic>
        <p:nvPicPr>
          <p:cNvPr id="3074" name="Picture 2" descr="Math Lady / Confused Lady | Know Your Meme">
            <a:extLst>
              <a:ext uri="{FF2B5EF4-FFF2-40B4-BE49-F238E27FC236}">
                <a16:creationId xmlns:a16="http://schemas.microsoft.com/office/drawing/2014/main" id="{CC418538-FA1E-417B-881D-773286884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1" r="2084"/>
          <a:stretch/>
        </p:blipFill>
        <p:spPr bwMode="auto">
          <a:xfrm>
            <a:off x="213847" y="3026228"/>
            <a:ext cx="5882154" cy="332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744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263352" y="379687"/>
                <a:ext cx="6984776" cy="5976664"/>
              </a:xfrm>
            </p:spPr>
            <p:txBody>
              <a:bodyPr>
                <a:normAutofit fontScale="85000" lnSpcReduction="20000"/>
              </a:bodyPr>
              <a:lstStyle/>
              <a:p>
                <a:pPr algn="just"/>
                <a:r>
                  <a:rPr lang="en-GB" sz="3600" b="1" dirty="0">
                    <a:solidFill>
                      <a:schemeClr val="tx1"/>
                    </a:solidFill>
                    <a:ea typeface="Century Schoolbook" charset="0"/>
                  </a:rPr>
                  <a:t>A)</a:t>
                </a:r>
                <a:r>
                  <a:rPr lang="en-GB" sz="3600" dirty="0">
                    <a:solidFill>
                      <a:schemeClr val="tx1"/>
                    </a:solidFill>
                    <a:ea typeface="Century Schoolbook" charset="0"/>
                  </a:rPr>
                  <a:t>	</a:t>
                </a:r>
                <a:r>
                  <a:rPr lang="en-GB" sz="3600" b="1" dirty="0">
                    <a:solidFill>
                      <a:schemeClr val="tx1"/>
                    </a:solidFill>
                    <a:ea typeface="Century Schoolbook" charset="0"/>
                  </a:rPr>
                  <a:t>The United Kingdom of Great Britain and Northern Ireland</a:t>
                </a:r>
                <a:r>
                  <a:rPr lang="en-GB" sz="3600" dirty="0">
                    <a:solidFill>
                      <a:schemeClr val="tx1"/>
                    </a:solidFill>
                    <a:ea typeface="Century Schoolbook" charset="0"/>
                  </a:rPr>
                  <a:t>, or the </a:t>
                </a:r>
                <a:r>
                  <a:rPr lang="en-GB" sz="3600" b="1" dirty="0">
                    <a:solidFill>
                      <a:schemeClr val="tx1"/>
                    </a:solidFill>
                    <a:ea typeface="Century Schoolbook" charset="0"/>
                  </a:rPr>
                  <a:t>U.K.</a:t>
                </a:r>
                <a:r>
                  <a:rPr lang="en-GB" sz="3600" dirty="0">
                    <a:solidFill>
                      <a:schemeClr val="tx1"/>
                    </a:solidFill>
                    <a:ea typeface="Century Schoolbook" charset="0"/>
                  </a:rPr>
                  <a:t> for short. (1927)</a:t>
                </a:r>
              </a:p>
              <a:p>
                <a:pPr algn="just"/>
                <a:endParaRPr lang="en-GB" sz="3600" dirty="0">
                  <a:solidFill>
                    <a:schemeClr val="tx1"/>
                  </a:solidFill>
                  <a:ea typeface="Century Schoolbook" charset="0"/>
                </a:endParaRPr>
              </a:p>
              <a:p>
                <a:pPr algn="just"/>
                <a:r>
                  <a:rPr lang="en-GB" sz="3600" dirty="0">
                    <a:solidFill>
                      <a:schemeClr val="tx1"/>
                    </a:solidFill>
                    <a:ea typeface="Century Schoolbook" charset="0"/>
                  </a:rPr>
                  <a:t>1927 &lt;- coined to recognize in name the Independence of the </a:t>
                </a:r>
                <a:r>
                  <a:rPr lang="en-GB" sz="3600" b="1" dirty="0">
                    <a:solidFill>
                      <a:schemeClr val="tx1"/>
                    </a:solidFill>
                    <a:ea typeface="Century Schoolbook" charset="0"/>
                  </a:rPr>
                  <a:t>Irish Free State </a:t>
                </a:r>
                <a:r>
                  <a:rPr lang="en-GB" sz="3600" dirty="0">
                    <a:solidFill>
                      <a:schemeClr val="tx1"/>
                    </a:solidFill>
                    <a:ea typeface="Century Schoolbook" charset="0"/>
                  </a:rPr>
                  <a:t>(1922).</a:t>
                </a:r>
              </a:p>
              <a:p>
                <a:pPr marL="0" indent="0" algn="just">
                  <a:buNone/>
                </a:pPr>
                <a:endParaRPr lang="en-GB" sz="3600" dirty="0">
                  <a:solidFill>
                    <a:schemeClr val="tx1"/>
                  </a:solidFill>
                  <a:ea typeface="Century Schoolbook" charset="0"/>
                </a:endParaRPr>
              </a:p>
              <a:p>
                <a:pPr algn="just"/>
                <a:r>
                  <a:rPr lang="en-US" sz="3600" dirty="0">
                    <a:solidFill>
                      <a:schemeClr val="tx1"/>
                    </a:solidFill>
                    <a:ea typeface="Century Schoolbook" charset="0"/>
                  </a:rPr>
                  <a:t>The inhabitants of </a:t>
                </a:r>
                <a:r>
                  <a:rPr lang="en-US" sz="3600" b="1" dirty="0">
                    <a:solidFill>
                      <a:schemeClr val="tx1"/>
                    </a:solidFill>
                    <a:ea typeface="Century Schoolbook" charset="0"/>
                  </a:rPr>
                  <a:t>the UK </a:t>
                </a:r>
                <a:r>
                  <a:rPr lang="en-US" sz="3600" dirty="0">
                    <a:solidFill>
                      <a:schemeClr val="tx1"/>
                    </a:solidFill>
                    <a:ea typeface="Century Schoolbook" charset="0"/>
                  </a:rPr>
                  <a:t>=</a:t>
                </a:r>
                <a:r>
                  <a:rPr lang="en-US" sz="3600" b="1" dirty="0">
                    <a:solidFill>
                      <a:schemeClr val="tx1"/>
                    </a:solidFill>
                    <a:ea typeface="Century Schoolbook" charset="0"/>
                  </a:rPr>
                  <a:t> Britons</a:t>
                </a:r>
                <a:r>
                  <a:rPr lang="en-US" sz="3600" dirty="0">
                    <a:solidFill>
                      <a:schemeClr val="tx1"/>
                    </a:solidFill>
                    <a:ea typeface="Century Schoolbook" charset="0"/>
                  </a:rPr>
                  <a:t>  (</a:t>
                </a:r>
                <a14:m>
                  <m:oMath xmlns:m="http://schemas.openxmlformats.org/officeDocument/2006/math">
                    <m:r>
                      <a:rPr lang="en-US" sz="3600" i="1" dirty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≠</m:t>
                    </m:r>
                  </m:oMath>
                </a14:m>
                <a:r>
                  <a:rPr lang="en-US" sz="3600" b="1" dirty="0">
                    <a:solidFill>
                      <a:schemeClr val="tx1"/>
                    </a:solidFill>
                    <a:ea typeface="Century Schoolbook" charset="0"/>
                  </a:rPr>
                  <a:t>Breton</a:t>
                </a:r>
                <a:r>
                  <a:rPr lang="en-US" sz="3600" dirty="0">
                    <a:solidFill>
                      <a:schemeClr val="tx1"/>
                    </a:solidFill>
                    <a:ea typeface="Century Schoolbook" charset="0"/>
                  </a:rPr>
                  <a:t>, from </a:t>
                </a:r>
                <a:r>
                  <a:rPr lang="en-US" sz="3600" b="1" dirty="0">
                    <a:solidFill>
                      <a:schemeClr val="tx1"/>
                    </a:solidFill>
                    <a:ea typeface="Century Schoolbook" charset="0"/>
                  </a:rPr>
                  <a:t>Brittany</a:t>
                </a:r>
                <a:r>
                  <a:rPr lang="en-US" sz="3600" dirty="0">
                    <a:solidFill>
                      <a:schemeClr val="tx1"/>
                    </a:solidFill>
                    <a:ea typeface="Century Schoolbook" charset="0"/>
                  </a:rPr>
                  <a:t> in France).</a:t>
                </a:r>
              </a:p>
              <a:p>
                <a:pPr algn="just"/>
                <a:endParaRPr lang="en-US" sz="3600" dirty="0">
                  <a:solidFill>
                    <a:schemeClr val="tx1"/>
                  </a:solidFill>
                  <a:ea typeface="Century Schoolbook" charset="0"/>
                </a:endParaRPr>
              </a:p>
              <a:p>
                <a:pPr algn="just"/>
                <a:r>
                  <a:rPr lang="en-US" sz="3600" b="1" dirty="0">
                    <a:solidFill>
                      <a:schemeClr val="tx1"/>
                    </a:solidFill>
                    <a:ea typeface="Century Schoolbook" charset="0"/>
                  </a:rPr>
                  <a:t>British</a:t>
                </a:r>
                <a:r>
                  <a:rPr lang="en-US" sz="3600" dirty="0">
                    <a:solidFill>
                      <a:schemeClr val="tx1"/>
                    </a:solidFill>
                    <a:ea typeface="Century Schoolbook" charset="0"/>
                  </a:rPr>
                  <a:t> by nationality</a:t>
                </a:r>
                <a:endParaRPr lang="en-GB" sz="3600" dirty="0">
                  <a:solidFill>
                    <a:schemeClr val="tx1"/>
                  </a:solidFill>
                  <a:ea typeface="Century Schoolbook" charset="0"/>
                </a:endParaRPr>
              </a:p>
              <a:p>
                <a:pPr algn="just"/>
                <a:endParaRPr lang="en-GB" sz="2800" dirty="0">
                  <a:solidFill>
                    <a:schemeClr val="tx1"/>
                  </a:solidFill>
                  <a:ea typeface="Century Schoolbook" charset="0"/>
                </a:endParaRPr>
              </a:p>
              <a:p>
                <a:pPr algn="just"/>
                <a:endParaRPr lang="en-GB" sz="1300" dirty="0">
                  <a:solidFill>
                    <a:schemeClr val="tx1"/>
                  </a:solidFill>
                  <a:ea typeface="Century Schoolbook" charset="0"/>
                </a:endParaRPr>
              </a:p>
              <a:p>
                <a:pPr algn="just"/>
                <a:endParaRPr lang="en-GB" dirty="0">
                  <a:solidFill>
                    <a:schemeClr val="tx1"/>
                  </a:solidFill>
                  <a:ea typeface="Century Schoolbook" charset="0"/>
                </a:endParaRPr>
              </a:p>
              <a:p>
                <a:pPr algn="just"/>
                <a:endParaRPr lang="en-GB" dirty="0">
                  <a:solidFill>
                    <a:schemeClr val="tx1"/>
                  </a:solidFill>
                  <a:ea typeface="Century Schoolbook" charset="0"/>
                </a:endParaRPr>
              </a:p>
              <a:p>
                <a:pPr algn="just"/>
                <a:endParaRPr lang="en-GB" dirty="0">
                  <a:solidFill>
                    <a:schemeClr val="tx1"/>
                  </a:solidFill>
                  <a:ea typeface="Century Schoolbook" charset="0"/>
                </a:endParaRP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63352" y="379687"/>
                <a:ext cx="6984776" cy="5976664"/>
              </a:xfrm>
              <a:blipFill rotWithShape="0">
                <a:blip r:embed="rId2"/>
                <a:stretch>
                  <a:fillRect l="-1309" t="-2854" r="-218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">
            <a:extLst>
              <a:ext uri="{FF2B5EF4-FFF2-40B4-BE49-F238E27FC236}">
                <a16:creationId xmlns:a16="http://schemas.microsoft.com/office/drawing/2014/main" id="{5E738239-D84C-A34E-B14E-10E7C5D2D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3445"/>
            <a:ext cx="4104456" cy="68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694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312820"/>
            <a:ext cx="6424863" cy="5807859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GB" sz="2800" b="1" dirty="0">
                <a:ea typeface="Century Schoolbook" charset="0"/>
              </a:rPr>
              <a:t>B)</a:t>
            </a:r>
            <a:r>
              <a:rPr lang="en-GB" sz="2800" dirty="0">
                <a:ea typeface="Century Schoolbook" charset="0"/>
              </a:rPr>
              <a:t> </a:t>
            </a:r>
            <a:r>
              <a:rPr lang="en-GB" sz="2800" b="1" dirty="0">
                <a:ea typeface="Century Schoolbook" charset="0"/>
              </a:rPr>
              <a:t>The British Isles</a:t>
            </a:r>
            <a:r>
              <a:rPr lang="en-GB" sz="2800" dirty="0">
                <a:ea typeface="Century Schoolbook" charset="0"/>
              </a:rPr>
              <a:t> = geographical term for the group of islands in Western Europe:</a:t>
            </a:r>
          </a:p>
          <a:p>
            <a:pPr algn="just"/>
            <a:endParaRPr lang="en-GB" sz="1300" dirty="0">
              <a:ea typeface="Century Schoolbook" charset="0"/>
            </a:endParaRPr>
          </a:p>
          <a:p>
            <a:r>
              <a:rPr lang="en-GB" sz="2800" dirty="0">
                <a:ea typeface="Century Schoolbook" charset="0"/>
              </a:rPr>
              <a:t>Ireland</a:t>
            </a:r>
          </a:p>
          <a:p>
            <a:r>
              <a:rPr lang="en-GB" sz="2800" dirty="0">
                <a:ea typeface="Century Schoolbook" charset="0"/>
              </a:rPr>
              <a:t>Great Britain</a:t>
            </a:r>
          </a:p>
          <a:p>
            <a:r>
              <a:rPr lang="en-GB" sz="2800" dirty="0">
                <a:ea typeface="Century Schoolbook" charset="0"/>
              </a:rPr>
              <a:t>the islands of Wight and Anglesey</a:t>
            </a:r>
          </a:p>
          <a:p>
            <a:r>
              <a:rPr lang="en-GB" sz="2800" dirty="0">
                <a:ea typeface="Century Schoolbook" charset="0"/>
              </a:rPr>
              <a:t>the Isle of Man</a:t>
            </a:r>
          </a:p>
          <a:p>
            <a:r>
              <a:rPr lang="en-GB" sz="2800" dirty="0">
                <a:ea typeface="Century Schoolbook" charset="0"/>
              </a:rPr>
              <a:t>the Hebrides</a:t>
            </a:r>
          </a:p>
          <a:p>
            <a:r>
              <a:rPr lang="en-GB" sz="2800" dirty="0">
                <a:ea typeface="Century Schoolbook" charset="0"/>
              </a:rPr>
              <a:t>the Orkney Islands</a:t>
            </a:r>
          </a:p>
          <a:p>
            <a:r>
              <a:rPr lang="en-GB" sz="2800" dirty="0">
                <a:ea typeface="Century Schoolbook" charset="0"/>
              </a:rPr>
              <a:t>the Shetland Islands</a:t>
            </a:r>
          </a:p>
          <a:p>
            <a:r>
              <a:rPr lang="en-GB" sz="2800" dirty="0">
                <a:ea typeface="Century Schoolbook" charset="0"/>
              </a:rPr>
              <a:t>the Channel Islands</a:t>
            </a:r>
          </a:p>
          <a:p>
            <a:r>
              <a:rPr lang="en-GB" sz="2800" dirty="0">
                <a:ea typeface="Century Schoolbook" charset="0"/>
              </a:rPr>
              <a:t>the Scilly Islands</a:t>
            </a:r>
            <a:endParaRPr lang="fr-FR" sz="2800" dirty="0">
              <a:ea typeface="Century Schoolbook" charset="0"/>
            </a:endParaRPr>
          </a:p>
          <a:p>
            <a:endParaRPr lang="fr-FR" dirty="0"/>
          </a:p>
        </p:txBody>
      </p:sp>
      <p:pic>
        <p:nvPicPr>
          <p:cNvPr id="3074" name="Picture 2" descr="https://cdn.images.fecom-media.com/33608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3234" r="15835" b="3167"/>
          <a:stretch/>
        </p:blipFill>
        <p:spPr bwMode="auto">
          <a:xfrm>
            <a:off x="7212934" y="0"/>
            <a:ext cx="4816642" cy="661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llipse 1"/>
          <p:cNvSpPr/>
          <p:nvPr/>
        </p:nvSpPr>
        <p:spPr>
          <a:xfrm>
            <a:off x="10435142" y="5494421"/>
            <a:ext cx="515851" cy="3529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8458200" y="645696"/>
            <a:ext cx="3463092" cy="59718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7118685" y="2679033"/>
            <a:ext cx="2346158" cy="28996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9264065" y="3396910"/>
            <a:ext cx="515851" cy="3529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 rot="1814918">
            <a:off x="8224682" y="405154"/>
            <a:ext cx="754817" cy="17965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/>
          <p:cNvSpPr/>
          <p:nvPr/>
        </p:nvSpPr>
        <p:spPr>
          <a:xfrm rot="1814918">
            <a:off x="9786914" y="17441"/>
            <a:ext cx="805665" cy="8071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/>
          <p:cNvSpPr/>
          <p:nvPr/>
        </p:nvSpPr>
        <p:spPr>
          <a:xfrm rot="1814918">
            <a:off x="10515995" y="99648"/>
            <a:ext cx="1093918" cy="10542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llipse 12"/>
          <p:cNvSpPr/>
          <p:nvPr/>
        </p:nvSpPr>
        <p:spPr>
          <a:xfrm>
            <a:off x="9877926" y="5977890"/>
            <a:ext cx="704929" cy="6137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llipse 13"/>
          <p:cNvSpPr/>
          <p:nvPr/>
        </p:nvSpPr>
        <p:spPr>
          <a:xfrm>
            <a:off x="8542171" y="5911519"/>
            <a:ext cx="515851" cy="35292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llipse 14"/>
          <p:cNvSpPr/>
          <p:nvPr/>
        </p:nvSpPr>
        <p:spPr>
          <a:xfrm>
            <a:off x="9301166" y="3945831"/>
            <a:ext cx="515851" cy="4270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47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6048" y="188640"/>
            <a:ext cx="6336704" cy="6192688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en-GB" sz="2800" b="1" dirty="0">
                <a:ea typeface="Century Schoolbook" charset="0"/>
              </a:rPr>
              <a:t>C)</a:t>
            </a:r>
            <a:r>
              <a:rPr lang="en-GB" sz="2800" dirty="0">
                <a:ea typeface="Century Schoolbook" charset="0"/>
              </a:rPr>
              <a:t> </a:t>
            </a:r>
            <a:r>
              <a:rPr lang="en-GB" sz="2800" b="1" dirty="0">
                <a:ea typeface="Century Schoolbook" charset="0"/>
              </a:rPr>
              <a:t>Great Britain </a:t>
            </a:r>
            <a:r>
              <a:rPr lang="en-GB" sz="2800" dirty="0">
                <a:ea typeface="Century Schoolbook" charset="0"/>
              </a:rPr>
              <a:t>is both a geographical and political designation.</a:t>
            </a:r>
          </a:p>
          <a:p>
            <a:pPr marL="0" indent="0" algn="just">
              <a:buNone/>
            </a:pPr>
            <a:endParaRPr lang="en-GB" sz="2800" dirty="0">
              <a:ea typeface="Century Schoolbook" charset="0"/>
            </a:endParaRPr>
          </a:p>
          <a:p>
            <a:pPr algn="just"/>
            <a:r>
              <a:rPr lang="en-GB" sz="2800" dirty="0">
                <a:ea typeface="Century Schoolbook" charset="0"/>
              </a:rPr>
              <a:t>Largest island in the British Isles</a:t>
            </a:r>
          </a:p>
          <a:p>
            <a:pPr marL="0" indent="0" algn="just">
              <a:buNone/>
            </a:pPr>
            <a:endParaRPr lang="en-GB" sz="1200" dirty="0">
              <a:ea typeface="Century Schoolbook" charset="0"/>
            </a:endParaRPr>
          </a:p>
          <a:p>
            <a:pPr algn="just">
              <a:buFont typeface="Arial" charset="0"/>
              <a:buChar char="•"/>
            </a:pPr>
            <a:r>
              <a:rPr lang="en-GB" sz="2800" dirty="0">
                <a:ea typeface="Century Schoolbook" charset="0"/>
              </a:rPr>
              <a:t>Separated from the mainland of western Europe by the </a:t>
            </a:r>
            <a:r>
              <a:rPr lang="en-GB" sz="2800" b="1" dirty="0">
                <a:ea typeface="Century Schoolbook" charset="0"/>
              </a:rPr>
              <a:t>English Channel </a:t>
            </a:r>
            <a:r>
              <a:rPr lang="en-GB" sz="2800" dirty="0">
                <a:ea typeface="Century Schoolbook" charset="0"/>
              </a:rPr>
              <a:t>and the </a:t>
            </a:r>
            <a:r>
              <a:rPr lang="en-GB" sz="2800" b="1" dirty="0">
                <a:ea typeface="Century Schoolbook" charset="0"/>
              </a:rPr>
              <a:t>North Sea</a:t>
            </a:r>
            <a:r>
              <a:rPr lang="en-GB" sz="2800" dirty="0">
                <a:ea typeface="Century Schoolbook" charset="0"/>
              </a:rPr>
              <a:t>.</a:t>
            </a:r>
          </a:p>
          <a:p>
            <a:pPr algn="just">
              <a:buFont typeface="Arial" charset="0"/>
              <a:buChar char="•"/>
            </a:pPr>
            <a:endParaRPr lang="en-GB" sz="1200" dirty="0">
              <a:ea typeface="Century Schoolbook" charset="0"/>
            </a:endParaRPr>
          </a:p>
          <a:p>
            <a:pPr algn="just">
              <a:buFont typeface="Arial" charset="0"/>
              <a:buChar char="•"/>
            </a:pPr>
            <a:r>
              <a:rPr lang="en-US" sz="2800" dirty="0">
                <a:ea typeface="Century Schoolbook" charset="0"/>
              </a:rPr>
              <a:t>Separated from Ireland by the </a:t>
            </a:r>
            <a:r>
              <a:rPr lang="en-US" sz="2800" b="1" dirty="0">
                <a:ea typeface="Century Schoolbook" charset="0"/>
              </a:rPr>
              <a:t>Irish Sea</a:t>
            </a:r>
            <a:r>
              <a:rPr lang="en-US" sz="2800" dirty="0">
                <a:ea typeface="Century Schoolbook" charset="0"/>
              </a:rPr>
              <a:t>, the </a:t>
            </a:r>
            <a:r>
              <a:rPr lang="en-US" sz="2800" b="1" dirty="0">
                <a:ea typeface="Century Schoolbook" charset="0"/>
              </a:rPr>
              <a:t>North Channel</a:t>
            </a:r>
            <a:r>
              <a:rPr lang="en-US" sz="2800" dirty="0">
                <a:ea typeface="Century Schoolbook" charset="0"/>
              </a:rPr>
              <a:t> and </a:t>
            </a:r>
            <a:r>
              <a:rPr lang="en-US" sz="2800" b="1" dirty="0">
                <a:ea typeface="Century Schoolbook" charset="0"/>
              </a:rPr>
              <a:t>St George’s Channel</a:t>
            </a:r>
            <a:r>
              <a:rPr lang="en-US" sz="2800" dirty="0">
                <a:ea typeface="Century Schoolbook" charset="0"/>
              </a:rPr>
              <a:t>.</a:t>
            </a:r>
          </a:p>
          <a:p>
            <a:pPr algn="just">
              <a:buFont typeface="Arial" charset="0"/>
              <a:buChar char="•"/>
            </a:pPr>
            <a:endParaRPr lang="en-US" sz="2800" dirty="0">
              <a:ea typeface="Century Schoolbook" charset="0"/>
            </a:endParaRPr>
          </a:p>
          <a:p>
            <a:pPr algn="just">
              <a:buFont typeface="Arial" charset="0"/>
              <a:buChar char="•"/>
            </a:pPr>
            <a:r>
              <a:rPr lang="en-US" sz="2800" dirty="0">
                <a:ea typeface="Century Schoolbook" charset="0"/>
              </a:rPr>
              <a:t>Separation: 6, 000 BC</a:t>
            </a:r>
            <a:endParaRPr lang="en-GB" sz="2800" dirty="0">
              <a:ea typeface="Century Schoolbook" charset="0"/>
            </a:endParaRPr>
          </a:p>
          <a:p>
            <a:pPr algn="just"/>
            <a:endParaRPr lang="en-GB" sz="2800" dirty="0">
              <a:ea typeface="Century Schoolbook" charset="0"/>
            </a:endParaRPr>
          </a:p>
          <a:p>
            <a:pPr algn="just"/>
            <a:r>
              <a:rPr lang="en-GB" sz="2800" b="1" dirty="0">
                <a:ea typeface="Century Schoolbook" charset="0"/>
              </a:rPr>
              <a:t>Great Britain </a:t>
            </a:r>
            <a:r>
              <a:rPr lang="en-US" sz="2800" dirty="0">
                <a:ea typeface="Century Schoolbook" charset="0"/>
              </a:rPr>
              <a:t>= </a:t>
            </a:r>
            <a:r>
              <a:rPr lang="en-US" sz="2800" b="1" dirty="0">
                <a:ea typeface="Century Schoolbook" charset="0"/>
              </a:rPr>
              <a:t>England</a:t>
            </a:r>
            <a:r>
              <a:rPr lang="en-US" sz="2800" dirty="0">
                <a:ea typeface="Century Schoolbook" charset="0"/>
              </a:rPr>
              <a:t> + </a:t>
            </a:r>
            <a:r>
              <a:rPr lang="en-US" sz="2800" b="1" dirty="0">
                <a:ea typeface="Century Schoolbook" charset="0"/>
              </a:rPr>
              <a:t>Scotland</a:t>
            </a:r>
            <a:r>
              <a:rPr lang="en-US" sz="2800" dirty="0">
                <a:ea typeface="Century Schoolbook" charset="0"/>
              </a:rPr>
              <a:t> + </a:t>
            </a:r>
            <a:r>
              <a:rPr lang="en-US" sz="2800" b="1" dirty="0">
                <a:ea typeface="Century Schoolbook" charset="0"/>
              </a:rPr>
              <a:t>Wales</a:t>
            </a:r>
            <a:r>
              <a:rPr lang="en-US" sz="2800" dirty="0">
                <a:ea typeface="Century Schoolbook" charset="0"/>
              </a:rPr>
              <a:t>.</a:t>
            </a:r>
            <a:endParaRPr lang="fr-FR" sz="2800" dirty="0">
              <a:ea typeface="Century Schoolbook" charset="0"/>
            </a:endParaRPr>
          </a:p>
        </p:txBody>
      </p:sp>
      <p:pic>
        <p:nvPicPr>
          <p:cNvPr id="5" name="Picture 2" descr="https://cdn.images.fecom-media.com/336082A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8" t="3234" r="15835" b="3167"/>
          <a:stretch/>
        </p:blipFill>
        <p:spPr bwMode="auto">
          <a:xfrm>
            <a:off x="6895568" y="6298"/>
            <a:ext cx="4987092" cy="685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e 17"/>
          <p:cNvGrpSpPr/>
          <p:nvPr/>
        </p:nvGrpSpPr>
        <p:grpSpPr>
          <a:xfrm>
            <a:off x="6882930" y="2804373"/>
            <a:ext cx="2477731" cy="2646171"/>
            <a:chOff x="6882930" y="2804373"/>
            <a:chExt cx="2477731" cy="2646171"/>
          </a:xfrm>
        </p:grpSpPr>
        <p:sp>
          <p:nvSpPr>
            <p:cNvPr id="12" name="Rectangle 11"/>
            <p:cNvSpPr/>
            <p:nvPr/>
          </p:nvSpPr>
          <p:spPr>
            <a:xfrm rot="19547199">
              <a:off x="6882930" y="3509200"/>
              <a:ext cx="2213037" cy="113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Rectangle 12"/>
            <p:cNvSpPr/>
            <p:nvPr/>
          </p:nvSpPr>
          <p:spPr>
            <a:xfrm rot="19547199">
              <a:off x="7003246" y="3870146"/>
              <a:ext cx="2213037" cy="113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/>
            <p:cNvSpPr/>
            <p:nvPr/>
          </p:nvSpPr>
          <p:spPr>
            <a:xfrm rot="19547199">
              <a:off x="7035330" y="4255155"/>
              <a:ext cx="2213037" cy="113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/>
            <p:cNvSpPr/>
            <p:nvPr/>
          </p:nvSpPr>
          <p:spPr>
            <a:xfrm rot="19547199">
              <a:off x="7147624" y="4624126"/>
              <a:ext cx="2213037" cy="113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/>
            <p:cNvSpPr/>
            <p:nvPr/>
          </p:nvSpPr>
          <p:spPr>
            <a:xfrm rot="14356744">
              <a:off x="6618238" y="4287238"/>
              <a:ext cx="2213037" cy="113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 rot="3637251">
              <a:off x="7324086" y="3854104"/>
              <a:ext cx="2213037" cy="11357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8" y="0"/>
            <a:ext cx="4180633" cy="682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223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352" y="418233"/>
            <a:ext cx="6264696" cy="61206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800" b="1" dirty="0">
                <a:ea typeface="Century Schoolbook" charset="0"/>
              </a:rPr>
              <a:t>D) </a:t>
            </a:r>
            <a:r>
              <a:rPr lang="fr-FR" sz="2800" b="1" dirty="0" err="1">
                <a:ea typeface="Century Schoolbook" charset="0"/>
              </a:rPr>
              <a:t>England</a:t>
            </a:r>
            <a:r>
              <a:rPr lang="en-GB" sz="2800" dirty="0">
                <a:ea typeface="Century Schoolbook" charset="0"/>
              </a:rPr>
              <a:t> </a:t>
            </a:r>
          </a:p>
          <a:p>
            <a:pPr marL="0" indent="0" algn="just">
              <a:buNone/>
            </a:pPr>
            <a:endParaRPr lang="en-GB" sz="2800" dirty="0">
              <a:ea typeface="Century Schoolbook" charset="0"/>
            </a:endParaRPr>
          </a:p>
          <a:p>
            <a:pPr marL="0" indent="0" algn="just">
              <a:buNone/>
            </a:pPr>
            <a:endParaRPr lang="en-GB" sz="2800" dirty="0">
              <a:ea typeface="Century Schoolbook" charset="0"/>
            </a:endParaRPr>
          </a:p>
          <a:p>
            <a:pPr algn="just">
              <a:buFont typeface="Arial" charset="0"/>
              <a:buChar char="•"/>
            </a:pPr>
            <a:r>
              <a:rPr lang="en-GB" sz="2800" dirty="0">
                <a:ea typeface="Century Schoolbook" charset="0"/>
              </a:rPr>
              <a:t>Largest division of Great Britain</a:t>
            </a:r>
          </a:p>
          <a:p>
            <a:pPr algn="just">
              <a:buFont typeface="Arial" charset="0"/>
              <a:buChar char="•"/>
            </a:pPr>
            <a:endParaRPr lang="en-GB" sz="2800" dirty="0">
              <a:ea typeface="Century Schoolbook" charset="0"/>
            </a:endParaRPr>
          </a:p>
          <a:p>
            <a:pPr algn="just">
              <a:buFont typeface="Arial" charset="0"/>
              <a:buChar char="•"/>
            </a:pPr>
            <a:r>
              <a:rPr lang="en-GB" sz="2800" dirty="0">
                <a:ea typeface="Century Schoolbook" charset="0"/>
              </a:rPr>
              <a:t>Kingdom since the 9</a:t>
            </a:r>
            <a:r>
              <a:rPr lang="en-GB" sz="2800" baseline="30000" dirty="0">
                <a:ea typeface="Century Schoolbook" charset="0"/>
              </a:rPr>
              <a:t>th</a:t>
            </a:r>
            <a:r>
              <a:rPr lang="en-GB" sz="2800" dirty="0">
                <a:ea typeface="Century Schoolbook" charset="0"/>
              </a:rPr>
              <a:t> century. </a:t>
            </a:r>
          </a:p>
          <a:p>
            <a:pPr algn="just">
              <a:buFont typeface="Arial" charset="0"/>
              <a:buChar char="•"/>
            </a:pPr>
            <a:endParaRPr lang="en-GB" sz="2800" dirty="0">
              <a:ea typeface="Century Schoolbook" charset="0"/>
            </a:endParaRPr>
          </a:p>
          <a:p>
            <a:pPr algn="just">
              <a:buFont typeface="Arial" charset="0"/>
              <a:buChar char="•"/>
            </a:pPr>
            <a:r>
              <a:rPr lang="en-GB" sz="2800" dirty="0">
                <a:ea typeface="Century Schoolbook" charset="0"/>
              </a:rPr>
              <a:t>1649-1660: </a:t>
            </a:r>
            <a:r>
              <a:rPr lang="en-GB" sz="2800" b="1" dirty="0">
                <a:ea typeface="Century Schoolbook" charset="0"/>
              </a:rPr>
              <a:t>The Commonwealth of England</a:t>
            </a:r>
            <a:r>
              <a:rPr lang="en-GB" sz="2800" dirty="0">
                <a:ea typeface="Century Schoolbook" charset="0"/>
              </a:rPr>
              <a:t>. </a:t>
            </a:r>
            <a:endParaRPr lang="fr-FR" sz="2800" dirty="0">
              <a:ea typeface="Century School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16" y="260648"/>
            <a:ext cx="3457594" cy="259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16" y="3212976"/>
            <a:ext cx="5316994" cy="35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6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fficher l'image d'orig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534" y="332657"/>
            <a:ext cx="8016891" cy="601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001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3399EF-1986-4EC7-AFE8-43EAFBE34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654BB0-DDD8-49AF-B848-ABE5B1850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10228717" cy="4195481"/>
          </a:xfrm>
        </p:spPr>
        <p:txBody>
          <a:bodyPr>
            <a:normAutofit/>
          </a:bodyPr>
          <a:lstStyle/>
          <a:p>
            <a:pPr algn="just"/>
            <a:r>
              <a:rPr lang="fr-FR" sz="2400" dirty="0"/>
              <a:t>Compréhension des dynamiques géo-économiques (lien espace géographique et développement éco) </a:t>
            </a:r>
          </a:p>
          <a:p>
            <a:pPr algn="just"/>
            <a:endParaRPr lang="fr-FR" sz="2400" dirty="0"/>
          </a:p>
          <a:p>
            <a:pPr algn="just"/>
            <a:r>
              <a:rPr lang="fr-FR" sz="2400" dirty="0"/>
              <a:t>=&gt; focus sur histoire, géo (cartes), institutions (exécutif, législatif, judiciaire, médias), régions.</a:t>
            </a:r>
          </a:p>
          <a:p>
            <a:pPr algn="just"/>
            <a:endParaRPr lang="fr-FR" sz="2400" dirty="0"/>
          </a:p>
          <a:p>
            <a:pPr algn="just"/>
            <a:r>
              <a:rPr lang="fr-FR" sz="2400" dirty="0"/>
              <a:t> Point focal : </a:t>
            </a:r>
            <a:r>
              <a:rPr lang="fr-FR" sz="2400" b="1" dirty="0"/>
              <a:t>enjeux éco et politiques et leur répartition spatiale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492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352" y="418233"/>
            <a:ext cx="6264696" cy="61206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2800" b="1" dirty="0">
                <a:ea typeface="Century Schoolbook" charset="0"/>
              </a:rPr>
              <a:t>D) </a:t>
            </a:r>
            <a:r>
              <a:rPr lang="fr-FR" sz="2800" b="1" dirty="0" err="1">
                <a:ea typeface="Century Schoolbook" charset="0"/>
              </a:rPr>
              <a:t>England</a:t>
            </a:r>
            <a:r>
              <a:rPr lang="en-GB" sz="2800" dirty="0">
                <a:ea typeface="Century Schoolbook" charset="0"/>
              </a:rPr>
              <a:t> </a:t>
            </a:r>
          </a:p>
          <a:p>
            <a:pPr marL="0" indent="0" algn="just">
              <a:buNone/>
            </a:pPr>
            <a:endParaRPr lang="en-GB" sz="2800" dirty="0">
              <a:ea typeface="Century Schoolbook" charset="0"/>
            </a:endParaRPr>
          </a:p>
          <a:p>
            <a:pPr marL="0" indent="0" algn="just">
              <a:buNone/>
            </a:pPr>
            <a:endParaRPr lang="en-GB" sz="2800" dirty="0">
              <a:ea typeface="Century Schoolbook" charset="0"/>
            </a:endParaRPr>
          </a:p>
          <a:p>
            <a:pPr algn="just">
              <a:buFont typeface="Arial" charset="0"/>
              <a:buChar char="•"/>
            </a:pPr>
            <a:r>
              <a:rPr lang="en-GB" sz="2800" dirty="0">
                <a:ea typeface="Century Schoolbook" charset="0"/>
              </a:rPr>
              <a:t>Largest division of Great Britain</a:t>
            </a:r>
          </a:p>
          <a:p>
            <a:pPr algn="just">
              <a:buFont typeface="Arial" charset="0"/>
              <a:buChar char="•"/>
            </a:pPr>
            <a:endParaRPr lang="en-GB" sz="2800" dirty="0">
              <a:ea typeface="Century Schoolbook" charset="0"/>
            </a:endParaRPr>
          </a:p>
          <a:p>
            <a:pPr algn="just">
              <a:buFont typeface="Arial" charset="0"/>
              <a:buChar char="•"/>
            </a:pPr>
            <a:r>
              <a:rPr lang="en-GB" sz="2800" dirty="0">
                <a:ea typeface="Century Schoolbook" charset="0"/>
              </a:rPr>
              <a:t>Kingdom since the 9</a:t>
            </a:r>
            <a:r>
              <a:rPr lang="en-GB" sz="2800" baseline="30000" dirty="0">
                <a:ea typeface="Century Schoolbook" charset="0"/>
              </a:rPr>
              <a:t>th</a:t>
            </a:r>
            <a:r>
              <a:rPr lang="en-GB" sz="2800" dirty="0">
                <a:ea typeface="Century Schoolbook" charset="0"/>
              </a:rPr>
              <a:t> century. </a:t>
            </a:r>
          </a:p>
          <a:p>
            <a:pPr algn="just">
              <a:buFont typeface="Arial" charset="0"/>
              <a:buChar char="•"/>
            </a:pPr>
            <a:endParaRPr lang="en-GB" sz="2800" dirty="0">
              <a:ea typeface="Century Schoolbook" charset="0"/>
            </a:endParaRPr>
          </a:p>
          <a:p>
            <a:pPr algn="just">
              <a:buFont typeface="Arial" charset="0"/>
              <a:buChar char="•"/>
            </a:pPr>
            <a:r>
              <a:rPr lang="en-GB" sz="2800" dirty="0">
                <a:ea typeface="Century Schoolbook" charset="0"/>
              </a:rPr>
              <a:t>1649-1660: </a:t>
            </a:r>
            <a:r>
              <a:rPr lang="en-GB" sz="2800" b="1" dirty="0">
                <a:ea typeface="Century Schoolbook" charset="0"/>
              </a:rPr>
              <a:t>The Commonwealth of England</a:t>
            </a:r>
            <a:r>
              <a:rPr lang="en-GB" sz="2800" dirty="0">
                <a:ea typeface="Century Schoolbook" charset="0"/>
              </a:rPr>
              <a:t>. </a:t>
            </a:r>
            <a:endParaRPr lang="fr-FR" sz="2800" dirty="0">
              <a:ea typeface="Century School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16" y="260648"/>
            <a:ext cx="3457594" cy="2595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16" y="3212976"/>
            <a:ext cx="5316994" cy="354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72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1232" y="202791"/>
            <a:ext cx="6345584" cy="6048672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GB" sz="2800" b="1" dirty="0">
                <a:ea typeface="Century Schoolbook" charset="0"/>
              </a:rPr>
              <a:t>E) Scotland</a:t>
            </a:r>
            <a:r>
              <a:rPr lang="en-GB" sz="2800" dirty="0">
                <a:ea typeface="Century Schoolbook" charset="0"/>
              </a:rPr>
              <a:t> </a:t>
            </a:r>
          </a:p>
          <a:p>
            <a:pPr algn="just"/>
            <a:r>
              <a:rPr lang="en-GB" sz="2800" dirty="0">
                <a:ea typeface="Century Schoolbook" charset="0"/>
              </a:rPr>
              <a:t>North of Great Britain.</a:t>
            </a:r>
          </a:p>
          <a:p>
            <a:pPr algn="just"/>
            <a:r>
              <a:rPr lang="en-GB" sz="2800" dirty="0">
                <a:ea typeface="Century Schoolbook" charset="0"/>
              </a:rPr>
              <a:t>1603 : Union of the Crowns</a:t>
            </a:r>
          </a:p>
          <a:p>
            <a:pPr algn="just"/>
            <a:r>
              <a:rPr lang="en-GB" sz="2800" dirty="0">
                <a:ea typeface="Century Schoolbook" charset="0"/>
              </a:rPr>
              <a:t>1707: Union of parliaments</a:t>
            </a:r>
          </a:p>
          <a:p>
            <a:pPr algn="just"/>
            <a:endParaRPr lang="en-GB" sz="2800" dirty="0">
              <a:ea typeface="Century Schoolbook" charset="0"/>
            </a:endParaRPr>
          </a:p>
          <a:p>
            <a:pPr algn="just"/>
            <a:endParaRPr lang="en-GB" sz="2800" dirty="0">
              <a:ea typeface="Century Schoolbook" charset="0"/>
            </a:endParaRPr>
          </a:p>
          <a:p>
            <a:pPr marL="0" indent="0" algn="just">
              <a:buNone/>
            </a:pPr>
            <a:r>
              <a:rPr lang="en-GB" sz="2800" b="1" dirty="0">
                <a:ea typeface="Century Schoolbook" charset="0"/>
              </a:rPr>
              <a:t>F) Wales</a:t>
            </a:r>
            <a:r>
              <a:rPr lang="en-GB" sz="2800" dirty="0">
                <a:ea typeface="Century Schoolbook" charset="0"/>
              </a:rPr>
              <a:t> </a:t>
            </a:r>
          </a:p>
          <a:p>
            <a:pPr algn="just"/>
            <a:r>
              <a:rPr lang="en-GB" sz="2800" dirty="0">
                <a:ea typeface="Century Schoolbook" charset="0"/>
              </a:rPr>
              <a:t>West of Great Britain.</a:t>
            </a:r>
          </a:p>
          <a:p>
            <a:pPr algn="just"/>
            <a:r>
              <a:rPr lang="en-GB" sz="2800" dirty="0">
                <a:ea typeface="Century Schoolbook" charset="0"/>
              </a:rPr>
              <a:t>Principality</a:t>
            </a:r>
          </a:p>
          <a:p>
            <a:pPr algn="just"/>
            <a:r>
              <a:rPr lang="en-GB" sz="2800" dirty="0">
                <a:ea typeface="Century Schoolbook" charset="0"/>
              </a:rPr>
              <a:t>1277 &amp; 1283: conquest by English king Edward I</a:t>
            </a:r>
          </a:p>
          <a:p>
            <a:pPr algn="just"/>
            <a:r>
              <a:rPr lang="en-GB" sz="2800" dirty="0">
                <a:ea typeface="Century Schoolbook" charset="0"/>
              </a:rPr>
              <a:t>1536: Parliamentary union</a:t>
            </a:r>
            <a:endParaRPr lang="fr-FR" sz="2800" dirty="0">
              <a:ea typeface="Century School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672804"/>
            <a:ext cx="4260056" cy="2554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52" y="3680734"/>
            <a:ext cx="4260056" cy="283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0080" y="403977"/>
            <a:ext cx="5775920" cy="604867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sz="2800" b="1" dirty="0">
                <a:ea typeface="Century Schoolbook" charset="0"/>
              </a:rPr>
              <a:t>G) </a:t>
            </a:r>
            <a:r>
              <a:rPr lang="en-GB" sz="2800" b="1" dirty="0">
                <a:ea typeface="Century Schoolbook" charset="0"/>
              </a:rPr>
              <a:t>Ireland</a:t>
            </a:r>
            <a:br>
              <a:rPr lang="en-GB" sz="2800" b="1" dirty="0">
                <a:ea typeface="Century Schoolbook" charset="0"/>
              </a:rPr>
            </a:br>
            <a:endParaRPr lang="en-GB" sz="2800" b="1" dirty="0">
              <a:ea typeface="Century Schoolbook" charset="0"/>
            </a:endParaRPr>
          </a:p>
          <a:p>
            <a:pPr algn="just"/>
            <a:r>
              <a:rPr lang="en-GB" sz="2800" dirty="0">
                <a:ea typeface="Century Schoolbook" charset="0"/>
              </a:rPr>
              <a:t> Geographical term VS political entity?</a:t>
            </a:r>
            <a:endParaRPr lang="en-GB" sz="1600" dirty="0">
              <a:ea typeface="Century Schoolbook" charset="0"/>
            </a:endParaRPr>
          </a:p>
          <a:p>
            <a:pPr algn="just"/>
            <a:r>
              <a:rPr lang="en-GB" sz="2800" dirty="0">
                <a:ea typeface="Century Schoolbook" charset="0"/>
              </a:rPr>
              <a:t>16th and early 17th centuries: conquest</a:t>
            </a:r>
          </a:p>
          <a:p>
            <a:pPr algn="just"/>
            <a:r>
              <a:rPr lang="en-GB" sz="2800" dirty="0">
                <a:ea typeface="Century Schoolbook" charset="0"/>
              </a:rPr>
              <a:t>Dependency + colonization</a:t>
            </a:r>
          </a:p>
          <a:p>
            <a:pPr algn="just"/>
            <a:r>
              <a:rPr lang="en-GB" sz="2800" dirty="0">
                <a:ea typeface="Century Schoolbook" charset="0"/>
              </a:rPr>
              <a:t> 1801: Union with Great Britain</a:t>
            </a:r>
          </a:p>
          <a:p>
            <a:pPr algn="just"/>
            <a:r>
              <a:rPr lang="en-GB" sz="2800" dirty="0">
                <a:ea typeface="Century Schoolbook" charset="0"/>
              </a:rPr>
              <a:t>19</a:t>
            </a:r>
            <a:r>
              <a:rPr lang="en-GB" sz="2800" baseline="30000" dirty="0">
                <a:ea typeface="Century Schoolbook" charset="0"/>
              </a:rPr>
              <a:t>th</a:t>
            </a:r>
            <a:r>
              <a:rPr lang="en-GB" sz="2800" dirty="0">
                <a:ea typeface="Century Schoolbook" charset="0"/>
              </a:rPr>
              <a:t> century: unionists vs nationalists</a:t>
            </a:r>
          </a:p>
          <a:p>
            <a:pPr algn="just"/>
            <a:r>
              <a:rPr lang="en-GB" sz="2800" dirty="0">
                <a:ea typeface="Century Schoolbook" charset="0"/>
              </a:rPr>
              <a:t>1916: Easter Rising</a:t>
            </a:r>
          </a:p>
          <a:p>
            <a:pPr algn="just"/>
            <a:r>
              <a:rPr lang="en-GB" sz="2800" dirty="0">
                <a:ea typeface="Century Schoolbook" charset="0"/>
              </a:rPr>
              <a:t>1921: Division between</a:t>
            </a:r>
            <a:endParaRPr lang="en-GB" sz="1600" dirty="0">
              <a:ea typeface="Century Schoolbook" charset="0"/>
            </a:endParaRPr>
          </a:p>
          <a:p>
            <a:pPr lvl="1" algn="just">
              <a:buFontTx/>
              <a:buChar char="-"/>
            </a:pPr>
            <a:r>
              <a:rPr lang="en-GB" sz="2400" b="1" dirty="0">
                <a:ea typeface="Century Schoolbook" charset="0"/>
              </a:rPr>
              <a:t>Irish Free State </a:t>
            </a:r>
            <a:r>
              <a:rPr lang="en-GB" sz="2400" dirty="0">
                <a:ea typeface="Century Schoolbook" charset="0"/>
              </a:rPr>
              <a:t>(today called </a:t>
            </a:r>
            <a:r>
              <a:rPr lang="en-GB" sz="2400" b="1" dirty="0">
                <a:ea typeface="Century Schoolbook" charset="0"/>
              </a:rPr>
              <a:t>the Republic of Ireland</a:t>
            </a:r>
            <a:r>
              <a:rPr lang="en-GB" sz="2400" dirty="0">
                <a:ea typeface="Century Schoolbook" charset="0"/>
              </a:rPr>
              <a:t>)</a:t>
            </a:r>
            <a:endParaRPr lang="en-GB" sz="1600" dirty="0">
              <a:ea typeface="Century Schoolbook" charset="0"/>
            </a:endParaRPr>
          </a:p>
          <a:p>
            <a:pPr lvl="1" algn="just">
              <a:buFontTx/>
              <a:buChar char="-"/>
            </a:pPr>
            <a:r>
              <a:rPr lang="en-GB" sz="2400" b="1" dirty="0">
                <a:ea typeface="Century Schoolbook" charset="0"/>
              </a:rPr>
              <a:t>Northern Ireland</a:t>
            </a:r>
            <a:endParaRPr lang="fr-FR" sz="2400" dirty="0">
              <a:ea typeface="Century Schoolboo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12" y="403977"/>
            <a:ext cx="2876550" cy="190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http://upload.wikimedia.org/wikipedia/commons/6/63/Ireland-Capita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62" y="265244"/>
            <a:ext cx="4859100" cy="618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2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3352" y="116632"/>
            <a:ext cx="6264696" cy="6552728"/>
          </a:xfrm>
        </p:spPr>
        <p:txBody>
          <a:bodyPr>
            <a:normAutofit lnSpcReduction="10000"/>
          </a:bodyPr>
          <a:lstStyle/>
          <a:p>
            <a:pPr hangingPunct="0"/>
            <a:endParaRPr lang="en-GB" b="1" dirty="0">
              <a:ea typeface="Century Schoolbook" charset="0"/>
            </a:endParaRPr>
          </a:p>
          <a:p>
            <a:pPr marL="0" indent="0" hangingPunct="0">
              <a:buNone/>
            </a:pPr>
            <a:r>
              <a:rPr lang="en-GB" sz="3300" b="1" dirty="0">
                <a:ea typeface="Century Schoolbook" charset="0"/>
              </a:rPr>
              <a:t>H) Northern Ireland</a:t>
            </a:r>
            <a:br>
              <a:rPr lang="en-GB" sz="3300" b="1" dirty="0">
                <a:ea typeface="Century Schoolbook" charset="0"/>
              </a:rPr>
            </a:br>
            <a:endParaRPr lang="en-GB" sz="3300" b="1" dirty="0">
              <a:ea typeface="Century Schoolbook" charset="0"/>
            </a:endParaRPr>
          </a:p>
          <a:p>
            <a:pPr hangingPunct="0"/>
            <a:r>
              <a:rPr lang="en-GB" sz="3300" dirty="0">
                <a:ea typeface="Century Schoolbook" charset="0"/>
              </a:rPr>
              <a:t>North eastern part of Ireland. </a:t>
            </a:r>
          </a:p>
          <a:p>
            <a:pPr hangingPunct="0"/>
            <a:r>
              <a:rPr lang="en-GB" sz="3300" dirty="0">
                <a:ea typeface="Century Schoolbook" charset="0"/>
              </a:rPr>
              <a:t>Nickname: </a:t>
            </a:r>
            <a:r>
              <a:rPr lang="en-GB" sz="3300" b="1" dirty="0">
                <a:ea typeface="Century Schoolbook" charset="0"/>
              </a:rPr>
              <a:t>Ulster</a:t>
            </a:r>
            <a:r>
              <a:rPr lang="en-GB" sz="3300" dirty="0">
                <a:ea typeface="Century Schoolbook" charset="0"/>
              </a:rPr>
              <a:t>.</a:t>
            </a:r>
          </a:p>
          <a:p>
            <a:pPr hangingPunct="0"/>
            <a:r>
              <a:rPr lang="en-GB" sz="3300" b="1" dirty="0">
                <a:ea typeface="Century Schoolbook" charset="0"/>
              </a:rPr>
              <a:t>1461</a:t>
            </a:r>
            <a:r>
              <a:rPr lang="en-GB" sz="3300" dirty="0">
                <a:ea typeface="Century Schoolbook" charset="0"/>
              </a:rPr>
              <a:t>: Ulster passed to the English crown.</a:t>
            </a:r>
          </a:p>
          <a:p>
            <a:pPr hangingPunct="0"/>
            <a:r>
              <a:rPr lang="en-GB" sz="3300" b="1" dirty="0">
                <a:ea typeface="Century Schoolbook" charset="0"/>
              </a:rPr>
              <a:t>1921</a:t>
            </a:r>
            <a:r>
              <a:rPr lang="en-GB" sz="3300" dirty="0">
                <a:ea typeface="Century Schoolbook" charset="0"/>
              </a:rPr>
              <a:t>: partitioned into the six counties of Northern Ireland </a:t>
            </a:r>
            <a:r>
              <a:rPr lang="en-GB" sz="3300" b="1" dirty="0">
                <a:ea typeface="Century Schoolbook" charset="0"/>
              </a:rPr>
              <a:t>and</a:t>
            </a:r>
            <a:r>
              <a:rPr lang="en-GB" sz="3300" dirty="0">
                <a:ea typeface="Century Schoolbook" charset="0"/>
              </a:rPr>
              <a:t> the Ulster province of the Republic of Ireland.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411" y="3222"/>
            <a:ext cx="5485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4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ea typeface="Century Schoolbook" charset="0"/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4000" dirty="0">
                <a:ea typeface="Century Schoolbook" charset="0"/>
              </a:rPr>
              <a:t>1. General Introduction</a:t>
            </a:r>
          </a:p>
          <a:p>
            <a:r>
              <a:rPr lang="en-US" sz="4000" dirty="0">
                <a:ea typeface="Century Schoolbook" charset="0"/>
              </a:rPr>
              <a:t>2. London &amp; institutions</a:t>
            </a:r>
          </a:p>
          <a:p>
            <a:r>
              <a:rPr lang="en-US" sz="4000" dirty="0">
                <a:ea typeface="Century Schoolbook" charset="0"/>
              </a:rPr>
              <a:t>3. North/South divide</a:t>
            </a:r>
          </a:p>
          <a:p>
            <a:r>
              <a:rPr lang="en-US" sz="4000" dirty="0">
                <a:ea typeface="Century Schoolbook" charset="0"/>
              </a:rPr>
              <a:t>4. Wales</a:t>
            </a:r>
          </a:p>
          <a:p>
            <a:r>
              <a:rPr lang="en-US" sz="4000" dirty="0">
                <a:ea typeface="Century Schoolbook" charset="0"/>
              </a:rPr>
              <a:t>5. Scotland</a:t>
            </a:r>
          </a:p>
          <a:p>
            <a:r>
              <a:rPr lang="en-US" sz="4000" dirty="0">
                <a:ea typeface="Century Schoolbook" charset="0"/>
              </a:rPr>
              <a:t>6. Northern Ireland</a:t>
            </a:r>
          </a:p>
        </p:txBody>
      </p:sp>
    </p:spTree>
    <p:extLst>
      <p:ext uri="{BB962C8B-B14F-4D97-AF65-F5344CB8AC3E}">
        <p14:creationId xmlns:p14="http://schemas.microsoft.com/office/powerpoint/2010/main" val="152574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Exam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71492" y="2078676"/>
            <a:ext cx="10294491" cy="4195481"/>
          </a:xfrm>
        </p:spPr>
        <p:txBody>
          <a:bodyPr>
            <a:normAutofit/>
          </a:bodyPr>
          <a:lstStyle/>
          <a:p>
            <a:r>
              <a:rPr lang="en-US" sz="2800" dirty="0"/>
              <a:t>The exam will consist in a series of 30 multiple-choice questions at the end of the semester </a:t>
            </a:r>
          </a:p>
          <a:p>
            <a:r>
              <a:rPr lang="en-US" sz="2800" dirty="0"/>
              <a:t>“Terminal </a:t>
            </a:r>
            <a:r>
              <a:rPr lang="en-US" sz="2800" dirty="0" err="1"/>
              <a:t>écrit</a:t>
            </a:r>
            <a:r>
              <a:rPr lang="en-US" sz="2800" dirty="0"/>
              <a:t>”, 30 min</a:t>
            </a:r>
            <a:endParaRPr lang="fr-FR" sz="2800" dirty="0"/>
          </a:p>
          <a:p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01716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n-US" b="1" dirty="0" err="1">
                <a:solidFill>
                  <a:schemeClr val="tx1"/>
                </a:solidFill>
                <a:ea typeface="Century Schoolbook" charset="0"/>
              </a:rPr>
              <a:t>Ressources</a:t>
            </a:r>
            <a:r>
              <a:rPr lang="en-US" b="1" dirty="0">
                <a:solidFill>
                  <a:schemeClr val="tx1"/>
                </a:solidFill>
                <a:ea typeface="Century Schoolbook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ea typeface="Century Schoolbook" charset="0"/>
              </a:rPr>
              <a:t>utiles</a:t>
            </a:r>
            <a:endParaRPr lang="en-US" b="1" dirty="0">
              <a:solidFill>
                <a:schemeClr val="tx1"/>
              </a:solidFill>
              <a:ea typeface="Century School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0610" y="1551602"/>
            <a:ext cx="10483965" cy="5081978"/>
          </a:xfrm>
        </p:spPr>
        <p:txBody>
          <a:bodyPr rtlCol="0">
            <a:normAutofit/>
          </a:bodyPr>
          <a:lstStyle/>
          <a:p>
            <a:pPr marL="91440" indent="-91440" eaLnBrk="1" fontAlgn="auto" hangingPunct="1">
              <a:spcAft>
                <a:spcPts val="0"/>
              </a:spcAft>
              <a:buClr>
                <a:schemeClr val="accent3"/>
              </a:buClr>
              <a:buFont typeface="Calibri" panose="020F0502020204030204" pitchFamily="34" charset="0"/>
              <a:buChar char=" "/>
              <a:defRPr/>
            </a:pPr>
            <a:endParaRPr lang="en-US" sz="3600" dirty="0">
              <a:latin typeface="+mn-lt"/>
              <a:ea typeface="Century Schoolbook" charset="0"/>
              <a:cs typeface="Arial" panose="020B0604020202020204" pitchFamily="34" charset="0"/>
            </a:endParaRPr>
          </a:p>
          <a:p>
            <a:pPr marL="384048" lvl="1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Courier New" charset="0"/>
              <a:buChar char="o"/>
              <a:defRPr/>
            </a:pPr>
            <a:r>
              <a:rPr lang="en-GB" altLang="fr-FR" sz="4000" dirty="0">
                <a:latin typeface="+mn-lt"/>
                <a:ea typeface="Century Schoolbook" charset="0"/>
                <a:cs typeface="Arial" panose="020B0604020202020204" pitchFamily="34" charset="0"/>
              </a:rPr>
              <a:t> </a:t>
            </a:r>
            <a:r>
              <a:rPr lang="en-GB" altLang="fr-FR" sz="4000" dirty="0">
                <a:latin typeface="+mn-lt"/>
                <a:ea typeface="Century Schoolbook" charset="0"/>
                <a:cs typeface="Arial" panose="020B0604020202020204" pitchFamily="34" charset="0"/>
                <a:hlinkClick r:id="rId3"/>
              </a:rPr>
              <a:t>marion.bourdeau@univ-lyon3.fr</a:t>
            </a:r>
            <a:endParaRPr lang="en-GB" altLang="fr-FR" sz="4000" dirty="0">
              <a:latin typeface="+mn-lt"/>
              <a:ea typeface="Century Schoolbook" charset="0"/>
              <a:cs typeface="Arial" panose="020B0604020202020204" pitchFamily="34" charset="0"/>
            </a:endParaRPr>
          </a:p>
          <a:p>
            <a:pPr marL="384048" lvl="1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Courier New" charset="0"/>
              <a:buChar char="o"/>
              <a:defRPr/>
            </a:pPr>
            <a:endParaRPr lang="en-GB" altLang="fr-FR" sz="4000" dirty="0">
              <a:latin typeface="+mn-lt"/>
              <a:ea typeface="Century Schoolbook" charset="0"/>
              <a:cs typeface="Arial" panose="020B0604020202020204" pitchFamily="34" charset="0"/>
            </a:endParaRPr>
          </a:p>
          <a:p>
            <a:pPr marL="384048" lvl="1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Courier New" charset="0"/>
              <a:buChar char="o"/>
              <a:defRPr/>
            </a:pPr>
            <a:r>
              <a:rPr lang="en-GB" altLang="fr-FR" sz="4000" dirty="0">
                <a:latin typeface="+mn-lt"/>
                <a:ea typeface="Century Schoolbook" charset="0"/>
                <a:cs typeface="Arial" panose="020B0604020202020204" pitchFamily="34" charset="0"/>
              </a:rPr>
              <a:t> Moodle: </a:t>
            </a:r>
            <a:r>
              <a:rPr lang="fr-FR" sz="4000" dirty="0">
                <a:latin typeface="+mn-lt"/>
              </a:rPr>
              <a:t>BOURDEAU CM LEA1 </a:t>
            </a:r>
            <a:r>
              <a:rPr lang="fr-FR" sz="4000" dirty="0" err="1">
                <a:latin typeface="+mn-lt"/>
              </a:rPr>
              <a:t>Géoéco</a:t>
            </a:r>
            <a:r>
              <a:rPr lang="fr-FR" sz="4000" dirty="0">
                <a:latin typeface="+mn-lt"/>
              </a:rPr>
              <a:t> UK 2020-2021 s2</a:t>
            </a:r>
          </a:p>
          <a:p>
            <a:pPr marL="384048" lvl="1" indent="-182880" eaLnBrk="1" fontAlgn="auto" hangingPunct="1">
              <a:spcAft>
                <a:spcPts val="0"/>
              </a:spcAft>
              <a:buClr>
                <a:schemeClr val="accent3"/>
              </a:buClr>
              <a:buFont typeface="Courier New" charset="0"/>
              <a:buChar char="o"/>
              <a:defRPr/>
            </a:pPr>
            <a:endParaRPr lang="fr-FR" sz="4000" dirty="0">
              <a:latin typeface="+mn-lt"/>
            </a:endParaRPr>
          </a:p>
          <a:p>
            <a:pPr marL="91440" indent="-91440" eaLnBrk="1" fontAlgn="auto" hangingPunct="1">
              <a:spcAft>
                <a:spcPts val="0"/>
              </a:spcAft>
              <a:buClr>
                <a:schemeClr val="accent3"/>
              </a:buClr>
              <a:buFont typeface="Calibri" panose="020F0502020204030204" pitchFamily="34" charset="0"/>
              <a:buChar char=" "/>
              <a:defRPr/>
            </a:pPr>
            <a:endParaRPr lang="en-US" sz="3600" dirty="0">
              <a:latin typeface="+mn-lt"/>
              <a:ea typeface="Century Schoolbook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32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548680"/>
            <a:ext cx="10972800" cy="55774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sz="2400" b="1" u="sng" dirty="0" err="1"/>
              <a:t>Bibliography</a:t>
            </a:r>
            <a:r>
              <a:rPr lang="fr-FR" sz="2400" dirty="0"/>
              <a:t>:</a:t>
            </a:r>
            <a:endParaRPr lang="en-GB" sz="2400" dirty="0"/>
          </a:p>
          <a:p>
            <a:pPr lvl="0"/>
            <a:r>
              <a:rPr lang="fr-FR" sz="2400" dirty="0" err="1"/>
              <a:t>Pickard</a:t>
            </a:r>
            <a:r>
              <a:rPr lang="fr-FR" sz="2400" dirty="0"/>
              <a:t>, Sarah, </a:t>
            </a:r>
            <a:r>
              <a:rPr lang="fr-FR" sz="2400" i="1" dirty="0"/>
              <a:t>Civilisation Britannique</a:t>
            </a:r>
            <a:r>
              <a:rPr lang="fr-FR" sz="2400" dirty="0"/>
              <a:t>, Paris : Pocket, 2015. [ouvrage bilingue]</a:t>
            </a:r>
            <a:endParaRPr lang="en-GB" sz="2400" dirty="0"/>
          </a:p>
          <a:p>
            <a:pPr lvl="0"/>
            <a:r>
              <a:rPr lang="fr-FR" sz="2400" dirty="0"/>
              <a:t>John, Peter. </a:t>
            </a:r>
            <a:r>
              <a:rPr lang="fr-FR" sz="2400" dirty="0" err="1"/>
              <a:t>Lurbe</a:t>
            </a:r>
            <a:r>
              <a:rPr lang="fr-FR" sz="2400" dirty="0"/>
              <a:t> , Pierre, </a:t>
            </a:r>
            <a:r>
              <a:rPr lang="fr-FR" sz="2400" i="1" dirty="0"/>
              <a:t>Civilisation Britannique</a:t>
            </a:r>
            <a:r>
              <a:rPr lang="fr-FR" sz="2400" dirty="0"/>
              <a:t> (8ème </a:t>
            </a:r>
            <a:r>
              <a:rPr lang="fr-FR" sz="2400" dirty="0" err="1"/>
              <a:t>edition</a:t>
            </a:r>
            <a:r>
              <a:rPr lang="fr-FR" sz="2400" dirty="0"/>
              <a:t>), Paris : Hachette, 2014</a:t>
            </a:r>
            <a:endParaRPr lang="en-GB" sz="2400" dirty="0"/>
          </a:p>
          <a:p>
            <a:pPr lvl="0"/>
            <a:r>
              <a:rPr lang="fr-FR" sz="2400" dirty="0"/>
              <a:t>Mioche, Antoine, </a:t>
            </a:r>
            <a:r>
              <a:rPr lang="fr-FR" sz="2400" i="1" dirty="0"/>
              <a:t>Les grandes dates de l’histoire britannique</a:t>
            </a:r>
            <a:r>
              <a:rPr lang="fr-FR" sz="2400" dirty="0"/>
              <a:t>, Paris : Hachette, 2010</a:t>
            </a:r>
            <a:endParaRPr lang="en-GB" sz="2400" dirty="0"/>
          </a:p>
          <a:p>
            <a:r>
              <a:rPr lang="fr-FR" sz="2400" dirty="0"/>
              <a:t> </a:t>
            </a:r>
            <a:endParaRPr lang="en-GB" sz="2400" dirty="0"/>
          </a:p>
          <a:p>
            <a:pPr marL="0" indent="0">
              <a:buNone/>
            </a:pPr>
            <a:r>
              <a:rPr lang="fr-FR" sz="2400" b="1" u="sng" dirty="0" err="1"/>
              <a:t>Webography</a:t>
            </a:r>
            <a:r>
              <a:rPr lang="fr-FR" sz="2400" b="1" u="sng" dirty="0"/>
              <a:t> :</a:t>
            </a:r>
            <a:endParaRPr lang="en-GB" sz="2400" dirty="0"/>
          </a:p>
          <a:p>
            <a:pPr lvl="0"/>
            <a:r>
              <a:rPr lang="en-GB" sz="2400" dirty="0"/>
              <a:t>British history : </a:t>
            </a:r>
            <a:r>
              <a:rPr lang="en-GB" sz="2400" u="sng" dirty="0">
                <a:hlinkClick r:id="rId2"/>
              </a:rPr>
              <a:t>http://www.bbc.co.uk/history/british/</a:t>
            </a:r>
            <a:endParaRPr lang="en-GB" sz="2400" dirty="0"/>
          </a:p>
          <a:p>
            <a:pPr lvl="0"/>
            <a:r>
              <a:rPr lang="fr-FR" sz="2400" dirty="0" err="1"/>
              <a:t>Encyclopedia</a:t>
            </a:r>
            <a:r>
              <a:rPr lang="fr-FR" sz="2400" dirty="0"/>
              <a:t> Britannica: </a:t>
            </a:r>
            <a:r>
              <a:rPr lang="fr-FR" sz="2400" u="sng" dirty="0">
                <a:hlinkClick r:id="rId3"/>
              </a:rPr>
              <a:t>https://www.britannica.com/</a:t>
            </a:r>
            <a:r>
              <a:rPr lang="fr-FR" sz="2400" dirty="0"/>
              <a:t> (accès limité)</a:t>
            </a:r>
            <a:endParaRPr lang="en-GB" sz="2400" dirty="0"/>
          </a:p>
          <a:p>
            <a:pPr lvl="0"/>
            <a:r>
              <a:rPr lang="en-GB" sz="2400" dirty="0"/>
              <a:t>British institutions : </a:t>
            </a:r>
            <a:r>
              <a:rPr lang="en-GB" sz="2400" u="sng" dirty="0">
                <a:hlinkClick r:id="rId4"/>
              </a:rPr>
              <a:t>https://www.gov.uk/government/how-government-works</a:t>
            </a:r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662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FCA1AC-2E0D-40B6-8EA3-86FDE7567809}"/>
              </a:ext>
            </a:extLst>
          </p:cNvPr>
          <p:cNvSpPr/>
          <p:nvPr/>
        </p:nvSpPr>
        <p:spPr>
          <a:xfrm>
            <a:off x="6041572" y="737329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b="1" dirty="0"/>
              <a:t>Brief Brexit </a:t>
            </a:r>
            <a:r>
              <a:rPr lang="fr-FR" sz="2000" b="1" dirty="0" err="1"/>
              <a:t>reminder</a:t>
            </a:r>
            <a:r>
              <a:rPr lang="fr-FR" sz="2000" b="1" dirty="0"/>
              <a:t> :</a:t>
            </a:r>
          </a:p>
          <a:p>
            <a:endParaRPr lang="fr-FR" sz="2000" b="1" dirty="0"/>
          </a:p>
          <a:p>
            <a:r>
              <a:rPr lang="fr-FR" sz="2000" b="1" dirty="0"/>
              <a:t>(2016: referendum: 52% OUT vs 48% IN</a:t>
            </a:r>
          </a:p>
          <a:p>
            <a:endParaRPr lang="fr-FR" sz="2000" b="1" dirty="0"/>
          </a:p>
          <a:p>
            <a:r>
              <a:rPr lang="fr-FR" sz="2000" b="1" dirty="0"/>
              <a:t>(2016-2020: deal-no deal? Out date </a:t>
            </a:r>
            <a:r>
              <a:rPr lang="fr-FR" sz="2000" b="1" dirty="0" err="1"/>
              <a:t>postponed</a:t>
            </a:r>
            <a:r>
              <a:rPr lang="fr-FR" sz="2000" b="1" dirty="0"/>
              <a:t> over and over </a:t>
            </a:r>
            <a:r>
              <a:rPr lang="fr-FR" sz="2000" b="1" dirty="0" err="1"/>
              <a:t>again</a:t>
            </a:r>
            <a:endParaRPr lang="fr-FR" sz="2000" b="1" dirty="0"/>
          </a:p>
          <a:p>
            <a:endParaRPr lang="fr-FR" sz="2000" b="1" dirty="0"/>
          </a:p>
          <a:p>
            <a:r>
              <a:rPr lang="fr-FR" sz="2000" b="1" dirty="0" err="1"/>
              <a:t>Dec</a:t>
            </a:r>
            <a:r>
              <a:rPr lang="fr-FR" sz="2000" b="1" dirty="0"/>
              <a:t> 24th 2020: UK/EU deal</a:t>
            </a:r>
          </a:p>
          <a:p>
            <a:endParaRPr lang="fr-FR" sz="2000" b="1" dirty="0"/>
          </a:p>
          <a:p>
            <a:r>
              <a:rPr lang="fr-FR" sz="2000" b="1" dirty="0" err="1"/>
              <a:t>Dec</a:t>
            </a:r>
            <a:r>
              <a:rPr lang="fr-FR" sz="2000" b="1" dirty="0"/>
              <a:t> 31st 2020/Jan 1st 2021: UK out)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D87B1F-2B70-4F0A-B455-68F8C4537467}"/>
              </a:ext>
            </a:extLst>
          </p:cNvPr>
          <p:cNvSpPr/>
          <p:nvPr/>
        </p:nvSpPr>
        <p:spPr>
          <a:xfrm>
            <a:off x="5802086" y="440843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hlinkClick r:id="rId2"/>
              </a:rPr>
              <a:t>https://www.franceculture.fr/emissions/series/grande-bretagne-keep-calm-and-carry?fbclid=IwAR3OKLW2J2ihQVR7ImEuBJro6G3wAFo0jsyR5VRlE_U2Dgb0VErUZwBcpmo</a:t>
            </a:r>
            <a:endParaRPr lang="fr-FR" dirty="0"/>
          </a:p>
          <a:p>
            <a:endParaRPr lang="fr-FR" dirty="0"/>
          </a:p>
          <a:p>
            <a:r>
              <a:rPr lang="fr-FR" dirty="0"/>
              <a:t>‘</a:t>
            </a:r>
            <a:r>
              <a:rPr lang="fr-FR" dirty="0" err="1"/>
              <a:t>Keep</a:t>
            </a:r>
            <a:r>
              <a:rPr lang="fr-FR" dirty="0"/>
              <a:t> </a:t>
            </a:r>
            <a:r>
              <a:rPr lang="fr-FR" dirty="0" err="1"/>
              <a:t>Calm</a:t>
            </a:r>
            <a:r>
              <a:rPr lang="fr-FR" dirty="0"/>
              <a:t> and Carry On’: 3 podcasts about Brexit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9BC4C1-3DAF-47A2-B5EA-0A58ED9DB2AE}"/>
              </a:ext>
            </a:extLst>
          </p:cNvPr>
          <p:cNvSpPr txBox="1"/>
          <p:nvPr/>
        </p:nvSpPr>
        <p:spPr>
          <a:xfrm>
            <a:off x="402771" y="1219200"/>
            <a:ext cx="47026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&lt;= 2016, the UK =  </a:t>
            </a:r>
          </a:p>
        </p:txBody>
      </p:sp>
      <p:pic>
        <p:nvPicPr>
          <p:cNvPr id="10241" name="Content Placeholder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99" t="5065" r="3215" b="5065"/>
          <a:stretch/>
        </p:blipFill>
        <p:spPr>
          <a:xfrm>
            <a:off x="54428" y="0"/>
            <a:ext cx="5399314" cy="6858000"/>
          </a:xfrm>
        </p:spPr>
      </p:pic>
      <p:pic>
        <p:nvPicPr>
          <p:cNvPr id="1028" name="Picture 4" descr="Brexit live: the political and market fallout | Westminster blog">
            <a:extLst>
              <a:ext uri="{FF2B5EF4-FFF2-40B4-BE49-F238E27FC236}">
                <a16:creationId xmlns:a16="http://schemas.microsoft.com/office/drawing/2014/main" id="{FEE06000-4FA0-49F6-9ADD-E267BA06EE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54"/>
          <a:stretch/>
        </p:blipFill>
        <p:spPr bwMode="auto">
          <a:xfrm>
            <a:off x="0" y="0"/>
            <a:ext cx="5562600" cy="686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2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ésultat de recherche d'images pour &quot;david cameron&quot;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15155"/>
            <a:ext cx="4230710" cy="56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Placeholder 2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0" t="-7" r="32109" b="2260"/>
          <a:stretch/>
        </p:blipFill>
        <p:spPr>
          <a:xfrm>
            <a:off x="3696237" y="502276"/>
            <a:ext cx="4865319" cy="5653825"/>
          </a:xfrm>
        </p:spPr>
      </p:pic>
      <p:pic>
        <p:nvPicPr>
          <p:cNvPr id="1028" name="Picture 4" descr="Résultat de recherche d'images pour &quot;boris johnson&quot;&quot;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1"/>
          <a:stretch/>
        </p:blipFill>
        <p:spPr bwMode="auto">
          <a:xfrm>
            <a:off x="7885468" y="515155"/>
            <a:ext cx="4306532" cy="564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747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Résultat de recherche d'images pour &quot;prince william family&quot;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730" y="0"/>
            <a:ext cx="5722961" cy="687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Résultat de recherche d'images pour &quot;prince william family&quot;&quot;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77" t="5568" r="4698" b="67026"/>
          <a:stretch/>
        </p:blipFill>
        <p:spPr bwMode="auto">
          <a:xfrm>
            <a:off x="9372894" y="349250"/>
            <a:ext cx="2279176" cy="188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e 15"/>
          <p:cNvGrpSpPr/>
          <p:nvPr/>
        </p:nvGrpSpPr>
        <p:grpSpPr>
          <a:xfrm rot="20905244">
            <a:off x="9691886" y="357756"/>
            <a:ext cx="1961528" cy="1583536"/>
            <a:chOff x="9307773" y="450376"/>
            <a:chExt cx="2188711" cy="1828800"/>
          </a:xfrm>
        </p:grpSpPr>
        <p:cxnSp>
          <p:nvCxnSpPr>
            <p:cNvPr id="17" name="Connecteur droit 16"/>
            <p:cNvCxnSpPr/>
            <p:nvPr/>
          </p:nvCxnSpPr>
          <p:spPr>
            <a:xfrm>
              <a:off x="9307773" y="450376"/>
              <a:ext cx="2188711" cy="1828800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flipV="1">
              <a:off x="9307773" y="466298"/>
              <a:ext cx="2188711" cy="1812878"/>
            </a:xfrm>
            <a:prstGeom prst="line">
              <a:avLst/>
            </a:prstGeom>
            <a:ln w="1270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FA55A981-DA8D-4892-84A6-675D47DBA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09" y="0"/>
            <a:ext cx="53355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4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745</Words>
  <Application>Microsoft Office PowerPoint</Application>
  <PresentationFormat>Grand écran</PresentationFormat>
  <Paragraphs>145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Courier New</vt:lpstr>
      <vt:lpstr>Wingdings 3</vt:lpstr>
      <vt:lpstr>Ion</vt:lpstr>
      <vt:lpstr>CM Géo éco UK</vt:lpstr>
      <vt:lpstr>Objectifs</vt:lpstr>
      <vt:lpstr>Contents</vt:lpstr>
      <vt:lpstr>Exam</vt:lpstr>
      <vt:lpstr>Ressources utiles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Part 1:  General Introduction</vt:lpstr>
      <vt:lpstr>Contents</vt:lpstr>
      <vt:lpstr> 1. BASIC GEOGRAPHICAL AND HISTORICAL DATA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 Géo éco UK</dc:title>
  <dc:creator>anonymous</dc:creator>
  <cp:lastModifiedBy>reviewer</cp:lastModifiedBy>
  <cp:revision>128</cp:revision>
  <dcterms:created xsi:type="dcterms:W3CDTF">2020-01-13T08:55:19Z</dcterms:created>
  <dcterms:modified xsi:type="dcterms:W3CDTF">2021-01-15T10:37:26Z</dcterms:modified>
</cp:coreProperties>
</file>